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5"/>
  </p:notesMasterIdLst>
  <p:sldIdLst>
    <p:sldId id="378" r:id="rId2"/>
    <p:sldId id="318" r:id="rId3"/>
    <p:sldId id="317" r:id="rId4"/>
    <p:sldId id="321" r:id="rId5"/>
    <p:sldId id="320" r:id="rId6"/>
    <p:sldId id="380" r:id="rId7"/>
    <p:sldId id="399" r:id="rId8"/>
    <p:sldId id="324" r:id="rId9"/>
    <p:sldId id="379" r:id="rId10"/>
    <p:sldId id="381" r:id="rId11"/>
    <p:sldId id="382" r:id="rId12"/>
    <p:sldId id="383" r:id="rId13"/>
    <p:sldId id="384" r:id="rId14"/>
    <p:sldId id="376" r:id="rId15"/>
    <p:sldId id="377" r:id="rId16"/>
    <p:sldId id="394" r:id="rId17"/>
    <p:sldId id="385" r:id="rId18"/>
    <p:sldId id="400" r:id="rId19"/>
    <p:sldId id="401" r:id="rId20"/>
    <p:sldId id="386" r:id="rId21"/>
    <p:sldId id="402" r:id="rId22"/>
    <p:sldId id="387" r:id="rId23"/>
    <p:sldId id="388" r:id="rId24"/>
    <p:sldId id="389" r:id="rId25"/>
    <p:sldId id="390" r:id="rId26"/>
    <p:sldId id="391" r:id="rId27"/>
    <p:sldId id="392" r:id="rId28"/>
    <p:sldId id="393" r:id="rId29"/>
    <p:sldId id="395" r:id="rId30"/>
    <p:sldId id="396" r:id="rId31"/>
    <p:sldId id="397" r:id="rId32"/>
    <p:sldId id="330" r:id="rId33"/>
    <p:sldId id="398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86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004E"/>
    <a:srgbClr val="36A7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89840" autoAdjust="0"/>
  </p:normalViewPr>
  <p:slideViewPr>
    <p:cSldViewPr snapToGrid="0" snapToObjects="1" showGuides="1">
      <p:cViewPr varScale="1">
        <p:scale>
          <a:sx n="74" d="100"/>
          <a:sy n="74" d="100"/>
        </p:scale>
        <p:origin x="1668" y="72"/>
      </p:cViewPr>
      <p:guideLst>
        <p:guide orient="horz" pos="864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AD7069-4D0D-461D-BFA5-606BBC2DCB0A}" type="doc">
      <dgm:prSet loTypeId="urn:microsoft.com/office/officeart/2005/8/layout/venn2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2DAF732-CFCB-411F-AF69-2D461C1A91FF}">
      <dgm:prSet phldrT="[Text]" custT="1"/>
      <dgm:spPr/>
      <dgm:t>
        <a:bodyPr/>
        <a:lstStyle/>
        <a:p>
          <a:r>
            <a:rPr lang="en-US" sz="1400" b="1" dirty="0" smtClean="0"/>
            <a:t>Giving and Receiving Feedback</a:t>
          </a:r>
          <a:endParaRPr lang="en-US" sz="1400" b="1" dirty="0"/>
        </a:p>
      </dgm:t>
    </dgm:pt>
    <dgm:pt modelId="{2886F42F-D87E-4FAB-9FB7-CB7191A62F0C}" type="parTrans" cxnId="{6752588E-18FC-4FA1-86DF-3990A31F838B}">
      <dgm:prSet/>
      <dgm:spPr/>
      <dgm:t>
        <a:bodyPr/>
        <a:lstStyle/>
        <a:p>
          <a:endParaRPr lang="en-US"/>
        </a:p>
      </dgm:t>
    </dgm:pt>
    <dgm:pt modelId="{0FCCDBED-3DC2-44CC-B9F6-6463245DDBEC}" type="sibTrans" cxnId="{6752588E-18FC-4FA1-86DF-3990A31F838B}">
      <dgm:prSet/>
      <dgm:spPr/>
      <dgm:t>
        <a:bodyPr/>
        <a:lstStyle/>
        <a:p>
          <a:endParaRPr lang="en-US"/>
        </a:p>
      </dgm:t>
    </dgm:pt>
    <dgm:pt modelId="{AE40C3A3-E9D6-431D-BF86-3548BEEBA491}">
      <dgm:prSet phldrT="[Text]" custT="1"/>
      <dgm:spPr/>
      <dgm:t>
        <a:bodyPr/>
        <a:lstStyle/>
        <a:p>
          <a:r>
            <a:rPr lang="en-US" sz="1400" b="1" dirty="0" smtClean="0"/>
            <a:t>Performance Appraisal</a:t>
          </a:r>
          <a:endParaRPr lang="en-US" sz="1400" b="1" dirty="0"/>
        </a:p>
      </dgm:t>
    </dgm:pt>
    <dgm:pt modelId="{D85A96C7-0003-4C40-B61C-4CBCF929DF64}" type="parTrans" cxnId="{DF312365-02F3-4B50-ACDC-A46B86F6F059}">
      <dgm:prSet/>
      <dgm:spPr/>
      <dgm:t>
        <a:bodyPr/>
        <a:lstStyle/>
        <a:p>
          <a:endParaRPr lang="en-US"/>
        </a:p>
      </dgm:t>
    </dgm:pt>
    <dgm:pt modelId="{EADE78EE-E8D2-47AD-A654-C000B6E37408}" type="sibTrans" cxnId="{DF312365-02F3-4B50-ACDC-A46B86F6F059}">
      <dgm:prSet/>
      <dgm:spPr/>
      <dgm:t>
        <a:bodyPr/>
        <a:lstStyle/>
        <a:p>
          <a:endParaRPr lang="en-US"/>
        </a:p>
      </dgm:t>
    </dgm:pt>
    <dgm:pt modelId="{6F89B084-8445-416E-AA73-7C5957EFFE77}">
      <dgm:prSet phldrT="[Text]" custT="1"/>
      <dgm:spPr/>
      <dgm:t>
        <a:bodyPr/>
        <a:lstStyle/>
        <a:p>
          <a:r>
            <a:rPr lang="en-US" sz="1400" b="1" dirty="0" smtClean="0"/>
            <a:t>Developing Faculty</a:t>
          </a:r>
          <a:endParaRPr lang="en-US" sz="1400" b="1" dirty="0"/>
        </a:p>
      </dgm:t>
    </dgm:pt>
    <dgm:pt modelId="{DBD81E16-0EC7-430C-ACC7-4DBA98B4EB27}" type="parTrans" cxnId="{74A0C015-3B69-4DA5-A053-E29716FF7135}">
      <dgm:prSet/>
      <dgm:spPr/>
      <dgm:t>
        <a:bodyPr/>
        <a:lstStyle/>
        <a:p>
          <a:endParaRPr lang="en-US"/>
        </a:p>
      </dgm:t>
    </dgm:pt>
    <dgm:pt modelId="{7B77719A-948A-4A78-B10A-49608E2D57F2}" type="sibTrans" cxnId="{74A0C015-3B69-4DA5-A053-E29716FF7135}">
      <dgm:prSet/>
      <dgm:spPr/>
      <dgm:t>
        <a:bodyPr/>
        <a:lstStyle/>
        <a:p>
          <a:endParaRPr lang="en-US"/>
        </a:p>
      </dgm:t>
    </dgm:pt>
    <dgm:pt modelId="{28B4FB2F-A625-4FD9-A47F-8E9D836EC031}">
      <dgm:prSet phldrT="[Text]" custT="1"/>
      <dgm:spPr/>
      <dgm:t>
        <a:bodyPr/>
        <a:lstStyle/>
        <a:p>
          <a:r>
            <a:rPr lang="en-US" sz="1400" b="1" dirty="0" smtClean="0"/>
            <a:t>Mentoring and Coaching</a:t>
          </a:r>
          <a:endParaRPr lang="en-US" sz="1400" b="1" dirty="0"/>
        </a:p>
      </dgm:t>
    </dgm:pt>
    <dgm:pt modelId="{3A5C019B-3D01-4319-9072-2B606D6602F4}" type="parTrans" cxnId="{6474AC9D-F6DF-415A-BA65-AD62BC80DBEA}">
      <dgm:prSet/>
      <dgm:spPr/>
      <dgm:t>
        <a:bodyPr/>
        <a:lstStyle/>
        <a:p>
          <a:endParaRPr lang="en-US"/>
        </a:p>
      </dgm:t>
    </dgm:pt>
    <dgm:pt modelId="{81D222D1-18D1-4964-A342-B5E83B3AA909}" type="sibTrans" cxnId="{6474AC9D-F6DF-415A-BA65-AD62BC80DBEA}">
      <dgm:prSet/>
      <dgm:spPr/>
      <dgm:t>
        <a:bodyPr/>
        <a:lstStyle/>
        <a:p>
          <a:endParaRPr lang="en-US"/>
        </a:p>
      </dgm:t>
    </dgm:pt>
    <dgm:pt modelId="{B7B342EC-AD78-40AC-BD71-9025BC085FA2}" type="pres">
      <dgm:prSet presAssocID="{99AD7069-4D0D-461D-BFA5-606BBC2DCB0A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6FEC14D-B1CF-48D1-9DDD-341AF2890569}" type="pres">
      <dgm:prSet presAssocID="{99AD7069-4D0D-461D-BFA5-606BBC2DCB0A}" presName="comp1" presStyleCnt="0"/>
      <dgm:spPr/>
    </dgm:pt>
    <dgm:pt modelId="{CC483890-8310-455B-B1C3-C31B8F70C485}" type="pres">
      <dgm:prSet presAssocID="{99AD7069-4D0D-461D-BFA5-606BBC2DCB0A}" presName="circle1" presStyleLbl="node1" presStyleIdx="0" presStyleCnt="4"/>
      <dgm:spPr/>
      <dgm:t>
        <a:bodyPr/>
        <a:lstStyle/>
        <a:p>
          <a:endParaRPr lang="en-US"/>
        </a:p>
      </dgm:t>
    </dgm:pt>
    <dgm:pt modelId="{DDAE4401-2A05-4CCC-96D8-38A5FAF02581}" type="pres">
      <dgm:prSet presAssocID="{99AD7069-4D0D-461D-BFA5-606BBC2DCB0A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C7AFB0-6291-49E2-AECB-3449A89552AB}" type="pres">
      <dgm:prSet presAssocID="{99AD7069-4D0D-461D-BFA5-606BBC2DCB0A}" presName="comp2" presStyleCnt="0"/>
      <dgm:spPr/>
    </dgm:pt>
    <dgm:pt modelId="{00CE0C6C-8656-4ADB-996B-8E319D6A807E}" type="pres">
      <dgm:prSet presAssocID="{99AD7069-4D0D-461D-BFA5-606BBC2DCB0A}" presName="circle2" presStyleLbl="node1" presStyleIdx="1" presStyleCnt="4"/>
      <dgm:spPr/>
      <dgm:t>
        <a:bodyPr/>
        <a:lstStyle/>
        <a:p>
          <a:endParaRPr lang="en-US"/>
        </a:p>
      </dgm:t>
    </dgm:pt>
    <dgm:pt modelId="{8FB9D2E0-AD44-4E9B-9A85-621E36874B19}" type="pres">
      <dgm:prSet presAssocID="{99AD7069-4D0D-461D-BFA5-606BBC2DCB0A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99510C-6BD0-4C25-9B3A-CAA90ED721E4}" type="pres">
      <dgm:prSet presAssocID="{99AD7069-4D0D-461D-BFA5-606BBC2DCB0A}" presName="comp3" presStyleCnt="0"/>
      <dgm:spPr/>
    </dgm:pt>
    <dgm:pt modelId="{AA8A0A61-6B71-4611-9114-1FF2A296DA12}" type="pres">
      <dgm:prSet presAssocID="{99AD7069-4D0D-461D-BFA5-606BBC2DCB0A}" presName="circle3" presStyleLbl="node1" presStyleIdx="2" presStyleCnt="4"/>
      <dgm:spPr/>
      <dgm:t>
        <a:bodyPr/>
        <a:lstStyle/>
        <a:p>
          <a:endParaRPr lang="en-US"/>
        </a:p>
      </dgm:t>
    </dgm:pt>
    <dgm:pt modelId="{4BF5F805-FEE8-49A3-84FB-AD3070A2AFF6}" type="pres">
      <dgm:prSet presAssocID="{99AD7069-4D0D-461D-BFA5-606BBC2DCB0A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405CF6-318B-4155-8614-4292D0F122C0}" type="pres">
      <dgm:prSet presAssocID="{99AD7069-4D0D-461D-BFA5-606BBC2DCB0A}" presName="comp4" presStyleCnt="0"/>
      <dgm:spPr/>
    </dgm:pt>
    <dgm:pt modelId="{6FD80956-C244-436C-A6FA-C5F818BDF3C8}" type="pres">
      <dgm:prSet presAssocID="{99AD7069-4D0D-461D-BFA5-606BBC2DCB0A}" presName="circle4" presStyleLbl="node1" presStyleIdx="3" presStyleCnt="4"/>
      <dgm:spPr/>
      <dgm:t>
        <a:bodyPr/>
        <a:lstStyle/>
        <a:p>
          <a:endParaRPr lang="en-US"/>
        </a:p>
      </dgm:t>
    </dgm:pt>
    <dgm:pt modelId="{5EA0F446-DEE0-47C0-81B4-B91D4C8F5D7F}" type="pres">
      <dgm:prSet presAssocID="{99AD7069-4D0D-461D-BFA5-606BBC2DCB0A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1301B70-C998-41DB-8747-EDDF11DC4639}" type="presOf" srcId="{AE40C3A3-E9D6-431D-BF86-3548BEEBA491}" destId="{8FB9D2E0-AD44-4E9B-9A85-621E36874B19}" srcOrd="1" destOrd="0" presId="urn:microsoft.com/office/officeart/2005/8/layout/venn2"/>
    <dgm:cxn modelId="{92648F26-DBD0-4138-BFA0-E99697FDC5C7}" type="presOf" srcId="{AE40C3A3-E9D6-431D-BF86-3548BEEBA491}" destId="{00CE0C6C-8656-4ADB-996B-8E319D6A807E}" srcOrd="0" destOrd="0" presId="urn:microsoft.com/office/officeart/2005/8/layout/venn2"/>
    <dgm:cxn modelId="{39FC60AE-893F-4051-8808-E5C00FA4FB21}" type="presOf" srcId="{52DAF732-CFCB-411F-AF69-2D461C1A91FF}" destId="{DDAE4401-2A05-4CCC-96D8-38A5FAF02581}" srcOrd="1" destOrd="0" presId="urn:microsoft.com/office/officeart/2005/8/layout/venn2"/>
    <dgm:cxn modelId="{0DEE7EF4-3353-4B03-9F5F-4194B7738753}" type="presOf" srcId="{52DAF732-CFCB-411F-AF69-2D461C1A91FF}" destId="{CC483890-8310-455B-B1C3-C31B8F70C485}" srcOrd="0" destOrd="0" presId="urn:microsoft.com/office/officeart/2005/8/layout/venn2"/>
    <dgm:cxn modelId="{88BD1092-ED32-4E59-98B4-F2D1033090D7}" type="presOf" srcId="{6F89B084-8445-416E-AA73-7C5957EFFE77}" destId="{4BF5F805-FEE8-49A3-84FB-AD3070A2AFF6}" srcOrd="1" destOrd="0" presId="urn:microsoft.com/office/officeart/2005/8/layout/venn2"/>
    <dgm:cxn modelId="{0DAAD1C6-4BD6-45A7-9418-32600F812569}" type="presOf" srcId="{28B4FB2F-A625-4FD9-A47F-8E9D836EC031}" destId="{5EA0F446-DEE0-47C0-81B4-B91D4C8F5D7F}" srcOrd="1" destOrd="0" presId="urn:microsoft.com/office/officeart/2005/8/layout/venn2"/>
    <dgm:cxn modelId="{6752588E-18FC-4FA1-86DF-3990A31F838B}" srcId="{99AD7069-4D0D-461D-BFA5-606BBC2DCB0A}" destId="{52DAF732-CFCB-411F-AF69-2D461C1A91FF}" srcOrd="0" destOrd="0" parTransId="{2886F42F-D87E-4FAB-9FB7-CB7191A62F0C}" sibTransId="{0FCCDBED-3DC2-44CC-B9F6-6463245DDBEC}"/>
    <dgm:cxn modelId="{DF312365-02F3-4B50-ACDC-A46B86F6F059}" srcId="{99AD7069-4D0D-461D-BFA5-606BBC2DCB0A}" destId="{AE40C3A3-E9D6-431D-BF86-3548BEEBA491}" srcOrd="1" destOrd="0" parTransId="{D85A96C7-0003-4C40-B61C-4CBCF929DF64}" sibTransId="{EADE78EE-E8D2-47AD-A654-C000B6E37408}"/>
    <dgm:cxn modelId="{71603E8C-9E50-4D5F-9A9C-1A1E938A0AC8}" type="presOf" srcId="{28B4FB2F-A625-4FD9-A47F-8E9D836EC031}" destId="{6FD80956-C244-436C-A6FA-C5F818BDF3C8}" srcOrd="0" destOrd="0" presId="urn:microsoft.com/office/officeart/2005/8/layout/venn2"/>
    <dgm:cxn modelId="{6474AC9D-F6DF-415A-BA65-AD62BC80DBEA}" srcId="{99AD7069-4D0D-461D-BFA5-606BBC2DCB0A}" destId="{28B4FB2F-A625-4FD9-A47F-8E9D836EC031}" srcOrd="3" destOrd="0" parTransId="{3A5C019B-3D01-4319-9072-2B606D6602F4}" sibTransId="{81D222D1-18D1-4964-A342-B5E83B3AA909}"/>
    <dgm:cxn modelId="{D205F6DF-4229-491C-812E-8CA9638400D9}" type="presOf" srcId="{6F89B084-8445-416E-AA73-7C5957EFFE77}" destId="{AA8A0A61-6B71-4611-9114-1FF2A296DA12}" srcOrd="0" destOrd="0" presId="urn:microsoft.com/office/officeart/2005/8/layout/venn2"/>
    <dgm:cxn modelId="{78513A15-BD64-47A7-AE3A-C808C0FC9727}" type="presOf" srcId="{99AD7069-4D0D-461D-BFA5-606BBC2DCB0A}" destId="{B7B342EC-AD78-40AC-BD71-9025BC085FA2}" srcOrd="0" destOrd="0" presId="urn:microsoft.com/office/officeart/2005/8/layout/venn2"/>
    <dgm:cxn modelId="{74A0C015-3B69-4DA5-A053-E29716FF7135}" srcId="{99AD7069-4D0D-461D-BFA5-606BBC2DCB0A}" destId="{6F89B084-8445-416E-AA73-7C5957EFFE77}" srcOrd="2" destOrd="0" parTransId="{DBD81E16-0EC7-430C-ACC7-4DBA98B4EB27}" sibTransId="{7B77719A-948A-4A78-B10A-49608E2D57F2}"/>
    <dgm:cxn modelId="{146C2914-25F3-431D-9F03-8F73E3F2D0DB}" type="presParOf" srcId="{B7B342EC-AD78-40AC-BD71-9025BC085FA2}" destId="{56FEC14D-B1CF-48D1-9DDD-341AF2890569}" srcOrd="0" destOrd="0" presId="urn:microsoft.com/office/officeart/2005/8/layout/venn2"/>
    <dgm:cxn modelId="{1F3B8D10-4361-4248-9D13-327E8323054A}" type="presParOf" srcId="{56FEC14D-B1CF-48D1-9DDD-341AF2890569}" destId="{CC483890-8310-455B-B1C3-C31B8F70C485}" srcOrd="0" destOrd="0" presId="urn:microsoft.com/office/officeart/2005/8/layout/venn2"/>
    <dgm:cxn modelId="{CCD3E23D-6684-4148-A566-DFDBE3A81157}" type="presParOf" srcId="{56FEC14D-B1CF-48D1-9DDD-341AF2890569}" destId="{DDAE4401-2A05-4CCC-96D8-38A5FAF02581}" srcOrd="1" destOrd="0" presId="urn:microsoft.com/office/officeart/2005/8/layout/venn2"/>
    <dgm:cxn modelId="{FBAFAAC5-FF7D-416F-B7AB-539C0470BFB9}" type="presParOf" srcId="{B7B342EC-AD78-40AC-BD71-9025BC085FA2}" destId="{73C7AFB0-6291-49E2-AECB-3449A89552AB}" srcOrd="1" destOrd="0" presId="urn:microsoft.com/office/officeart/2005/8/layout/venn2"/>
    <dgm:cxn modelId="{CF43525F-0DBB-48A7-9B9B-430B2AA395A4}" type="presParOf" srcId="{73C7AFB0-6291-49E2-AECB-3449A89552AB}" destId="{00CE0C6C-8656-4ADB-996B-8E319D6A807E}" srcOrd="0" destOrd="0" presId="urn:microsoft.com/office/officeart/2005/8/layout/venn2"/>
    <dgm:cxn modelId="{CF5B6F91-0C90-4559-BF5B-A1EC04828544}" type="presParOf" srcId="{73C7AFB0-6291-49E2-AECB-3449A89552AB}" destId="{8FB9D2E0-AD44-4E9B-9A85-621E36874B19}" srcOrd="1" destOrd="0" presId="urn:microsoft.com/office/officeart/2005/8/layout/venn2"/>
    <dgm:cxn modelId="{A3F174D3-A64D-49A5-B67C-B6DED89A37F9}" type="presParOf" srcId="{B7B342EC-AD78-40AC-BD71-9025BC085FA2}" destId="{6099510C-6BD0-4C25-9B3A-CAA90ED721E4}" srcOrd="2" destOrd="0" presId="urn:microsoft.com/office/officeart/2005/8/layout/venn2"/>
    <dgm:cxn modelId="{343E7391-0034-436A-9712-838503ACE022}" type="presParOf" srcId="{6099510C-6BD0-4C25-9B3A-CAA90ED721E4}" destId="{AA8A0A61-6B71-4611-9114-1FF2A296DA12}" srcOrd="0" destOrd="0" presId="urn:microsoft.com/office/officeart/2005/8/layout/venn2"/>
    <dgm:cxn modelId="{65CE65E8-2BF2-4DF8-8D15-E1183FCFBB12}" type="presParOf" srcId="{6099510C-6BD0-4C25-9B3A-CAA90ED721E4}" destId="{4BF5F805-FEE8-49A3-84FB-AD3070A2AFF6}" srcOrd="1" destOrd="0" presId="urn:microsoft.com/office/officeart/2005/8/layout/venn2"/>
    <dgm:cxn modelId="{8E753759-ABA7-4228-AFE3-54638E2BF429}" type="presParOf" srcId="{B7B342EC-AD78-40AC-BD71-9025BC085FA2}" destId="{F8405CF6-318B-4155-8614-4292D0F122C0}" srcOrd="3" destOrd="0" presId="urn:microsoft.com/office/officeart/2005/8/layout/venn2"/>
    <dgm:cxn modelId="{546837C8-1B38-4BCA-A56A-DCB23484F17B}" type="presParOf" srcId="{F8405CF6-318B-4155-8614-4292D0F122C0}" destId="{6FD80956-C244-436C-A6FA-C5F818BDF3C8}" srcOrd="0" destOrd="0" presId="urn:microsoft.com/office/officeart/2005/8/layout/venn2"/>
    <dgm:cxn modelId="{6BB789C5-3AC6-46DF-9F65-476ABCA1D761}" type="presParOf" srcId="{F8405CF6-318B-4155-8614-4292D0F122C0}" destId="{5EA0F446-DEE0-47C0-81B4-B91D4C8F5D7F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483890-8310-455B-B1C3-C31B8F70C485}">
      <dsp:nvSpPr>
        <dsp:cNvPr id="0" name=""/>
        <dsp:cNvSpPr/>
      </dsp:nvSpPr>
      <dsp:spPr>
        <a:xfrm>
          <a:off x="1851818" y="0"/>
          <a:ext cx="4525963" cy="452596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Giving and Receiving Feedback</a:t>
          </a:r>
          <a:endParaRPr lang="en-US" sz="1400" b="1" kern="1200" dirty="0"/>
        </a:p>
      </dsp:txBody>
      <dsp:txXfrm>
        <a:off x="3482070" y="226298"/>
        <a:ext cx="1265459" cy="678894"/>
      </dsp:txXfrm>
    </dsp:sp>
    <dsp:sp modelId="{00CE0C6C-8656-4ADB-996B-8E319D6A807E}">
      <dsp:nvSpPr>
        <dsp:cNvPr id="0" name=""/>
        <dsp:cNvSpPr/>
      </dsp:nvSpPr>
      <dsp:spPr>
        <a:xfrm>
          <a:off x="2304414" y="905192"/>
          <a:ext cx="3620770" cy="3620770"/>
        </a:xfrm>
        <a:prstGeom prst="ellipse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Performance Appraisal</a:t>
          </a:r>
          <a:endParaRPr lang="en-US" sz="1400" b="1" kern="1200" dirty="0"/>
        </a:p>
      </dsp:txBody>
      <dsp:txXfrm>
        <a:off x="3482070" y="1122438"/>
        <a:ext cx="1265459" cy="651738"/>
      </dsp:txXfrm>
    </dsp:sp>
    <dsp:sp modelId="{AA8A0A61-6B71-4611-9114-1FF2A296DA12}">
      <dsp:nvSpPr>
        <dsp:cNvPr id="0" name=""/>
        <dsp:cNvSpPr/>
      </dsp:nvSpPr>
      <dsp:spPr>
        <a:xfrm>
          <a:off x="2757011" y="1810385"/>
          <a:ext cx="2715577" cy="2715577"/>
        </a:xfrm>
        <a:prstGeom prst="ellipse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Developing Faculty</a:t>
          </a:r>
          <a:endParaRPr lang="en-US" sz="1400" b="1" kern="1200" dirty="0"/>
        </a:p>
      </dsp:txBody>
      <dsp:txXfrm>
        <a:off x="3482070" y="2014053"/>
        <a:ext cx="1265459" cy="611005"/>
      </dsp:txXfrm>
    </dsp:sp>
    <dsp:sp modelId="{6FD80956-C244-436C-A6FA-C5F818BDF3C8}">
      <dsp:nvSpPr>
        <dsp:cNvPr id="0" name=""/>
        <dsp:cNvSpPr/>
      </dsp:nvSpPr>
      <dsp:spPr>
        <a:xfrm>
          <a:off x="3209607" y="2715577"/>
          <a:ext cx="1810385" cy="1810385"/>
        </a:xfrm>
        <a:prstGeom prst="ellipse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Mentoring and Coaching</a:t>
          </a:r>
          <a:endParaRPr lang="en-US" sz="1400" b="1" kern="1200" dirty="0"/>
        </a:p>
      </dsp:txBody>
      <dsp:txXfrm>
        <a:off x="3474732" y="3168174"/>
        <a:ext cx="1280135" cy="9051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9B33A7-2AAD-8640-9045-987C01975A32}" type="datetimeFigureOut">
              <a:rPr lang="en-US" smtClean="0"/>
              <a:pPr/>
              <a:t>5/4/2015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121184-38AC-AE43-A72F-6A6CD69642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668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46006-C642-4C86-AD3A-8D9DC5DEF7D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9934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1FF3C35-A8EC-4DBB-9DC2-5CCB4AB09684}" type="slidenum">
              <a:rPr lang="en-US" altLang="en-US" sz="1200"/>
              <a:pPr eaLnBrk="1" hangingPunct="1"/>
              <a:t>22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4437454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8093E4B-0CA6-4BE2-A780-7AE6E9B6650C}" type="slidenum">
              <a:rPr lang="en-US" altLang="en-US" sz="1200"/>
              <a:pPr eaLnBrk="1" hangingPunct="1"/>
              <a:t>25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7360604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E097996-16D0-4A44-BA2A-506CC88D4029}" type="slidenum">
              <a:rPr lang="en-US" altLang="en-US" sz="1200"/>
              <a:pPr eaLnBrk="1" hangingPunct="1"/>
              <a:t>26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8463782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044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EA076A6-3DAE-46B4-97BA-CE791AC8B7AD}" type="slidenum">
              <a:rPr lang="en-US" altLang="en-US" sz="1200"/>
              <a:pPr eaLnBrk="1" hangingPunct="1"/>
              <a:t>28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6636580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A5A938C-B133-4312-89D8-E722AD0498EA}" type="slidenum">
              <a:rPr lang="en-US" smtClean="0">
                <a:latin typeface="Arial" pitchFamily="34" charset="0"/>
                <a:cs typeface="Arial" pitchFamily="34" charset="0"/>
              </a:rPr>
              <a:pPr/>
              <a:t>32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Unconscious self—between you and your analyst</a:t>
            </a:r>
          </a:p>
          <a:p>
            <a:pPr eaLnBrk="1" hangingPunct="1"/>
            <a:r>
              <a:rPr lang="en-US" smtClean="0"/>
              <a:t>Hidden self—between you and your confessor</a:t>
            </a:r>
          </a:p>
          <a:p>
            <a:pPr eaLnBrk="1" hangingPunct="1"/>
            <a:r>
              <a:rPr lang="en-US" smtClean="0"/>
              <a:t>Public self—the face you choose to put on</a:t>
            </a:r>
          </a:p>
          <a:p>
            <a:pPr eaLnBrk="1" hangingPunct="1"/>
            <a:r>
              <a:rPr lang="en-US" smtClean="0"/>
              <a:t>Blind spots—you may be the last to know……..BUT this is where you can learn and get better</a:t>
            </a:r>
          </a:p>
        </p:txBody>
      </p:sp>
    </p:spTree>
    <p:extLst>
      <p:ext uri="{BB962C8B-B14F-4D97-AF65-F5344CB8AC3E}">
        <p14:creationId xmlns:p14="http://schemas.microsoft.com/office/powerpoint/2010/main" val="35443252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121184-38AC-AE43-A72F-6A6CD696426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1200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121184-38AC-AE43-A72F-6A6CD696426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9582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121184-38AC-AE43-A72F-6A6CD696426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5013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121184-38AC-AE43-A72F-6A6CD696426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4894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8F1381E-0E0F-4059-B20D-B2B5E0B9547E}" type="slidenum">
              <a:rPr lang="en-US" smtClean="0">
                <a:latin typeface="Arial" pitchFamily="34" charset="0"/>
                <a:cs typeface="Arial" pitchFamily="34" charset="0"/>
              </a:rPr>
              <a:pPr/>
              <a:t>8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45805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121184-38AC-AE43-A72F-6A6CD696426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8893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121184-38AC-AE43-A72F-6A6CD696426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1432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A273213-1265-44DA-A606-4A6BF25DBBD2}" type="slidenum">
              <a:rPr lang="en-US" smtClean="0">
                <a:latin typeface="Arial" pitchFamily="34" charset="0"/>
                <a:cs typeface="Arial" pitchFamily="34" charset="0"/>
              </a:rPr>
              <a:pPr/>
              <a:t>21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226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AL_LOGO.png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alphaModFix amt="2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37070" y="0"/>
            <a:ext cx="5859475" cy="6858000"/>
          </a:xfrm>
          <a:prstGeom prst="rect">
            <a:avLst/>
          </a:prstGeom>
        </p:spPr>
      </p:pic>
      <p:sp>
        <p:nvSpPr>
          <p:cNvPr id="17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414887" y="4551191"/>
            <a:ext cx="5322711" cy="54439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Name</a:t>
            </a:r>
            <a:endParaRPr lang="en-US" dirty="0"/>
          </a:p>
        </p:txBody>
      </p:sp>
      <p:sp>
        <p:nvSpPr>
          <p:cNvPr id="18" name="Content Placeholder 10"/>
          <p:cNvSpPr>
            <a:spLocks noGrp="1"/>
          </p:cNvSpPr>
          <p:nvPr>
            <p:ph sz="quarter" idx="14" hasCustomPrompt="1"/>
          </p:nvPr>
        </p:nvSpPr>
        <p:spPr>
          <a:xfrm>
            <a:off x="3414888" y="5083511"/>
            <a:ext cx="5322711" cy="845400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70000"/>
              </a:lnSpc>
              <a:buNone/>
              <a:defRPr sz="200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2400">
                <a:latin typeface="Arial"/>
                <a:cs typeface="Arial"/>
              </a:defRPr>
            </a:lvl2pPr>
            <a:lvl3pPr marL="914400" indent="0">
              <a:buNone/>
              <a:defRPr sz="2400">
                <a:latin typeface="Arial"/>
                <a:cs typeface="Arial"/>
              </a:defRPr>
            </a:lvl3pPr>
            <a:lvl4pPr marL="1371600" indent="0">
              <a:buNone/>
              <a:defRPr sz="2400">
                <a:latin typeface="Arial"/>
                <a:cs typeface="Arial"/>
              </a:defRPr>
            </a:lvl4pPr>
            <a:lvl5pPr marL="1828800" indent="0">
              <a:buNone/>
              <a:defRPr sz="2400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Title</a:t>
            </a:r>
            <a:br>
              <a:rPr lang="en-US" dirty="0" smtClean="0"/>
            </a:br>
            <a:r>
              <a:rPr lang="en-US" dirty="0" smtClean="0"/>
              <a:t>Company</a:t>
            </a:r>
            <a:endParaRPr lang="en-US" dirty="0"/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3414888" y="3522539"/>
            <a:ext cx="5322713" cy="52850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20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3414888" y="2545859"/>
            <a:ext cx="5322713" cy="528504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subtitle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7" hasCustomPrompt="1"/>
          </p:nvPr>
        </p:nvSpPr>
        <p:spPr>
          <a:xfrm>
            <a:off x="3414888" y="1774485"/>
            <a:ext cx="5322712" cy="992528"/>
          </a:xfrm>
        </p:spPr>
        <p:txBody>
          <a:bodyPr>
            <a:normAutofit/>
          </a:bodyPr>
          <a:lstStyle>
            <a:lvl1pPr marL="0" indent="0">
              <a:buNone/>
              <a:defRPr sz="4000">
                <a:solidFill>
                  <a:srgbClr val="56004E"/>
                </a:solidFill>
              </a:defRPr>
            </a:lvl1pPr>
          </a:lstStyle>
          <a:p>
            <a:pPr lvl="0"/>
            <a:r>
              <a:rPr lang="en-US" dirty="0" smtClean="0"/>
              <a:t>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6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70826D-5C7C-42A3-98DC-097B894263A0}" type="datetimeFigureOut">
              <a:rPr lang="en-US" smtClean="0"/>
              <a:pPr/>
              <a:t>5/4/2015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55F1CA-8D01-4A04-8D3F-E7757E36F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0012"/>
            <a:ext cx="8229600" cy="484064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1" y="6224768"/>
            <a:ext cx="6937022" cy="36195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reference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110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-254001" y="2434871"/>
            <a:ext cx="9652000" cy="106256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65667" y="2600678"/>
            <a:ext cx="8198555" cy="730956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Tx/>
              <a:buFontTx/>
              <a:buNone/>
              <a:tabLst/>
              <a:defRPr sz="36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112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0014"/>
            <a:ext cx="4038600" cy="484064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0015"/>
            <a:ext cx="4038600" cy="484064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1" y="6210657"/>
            <a:ext cx="6937022" cy="36195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reference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80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1" y="6210657"/>
            <a:ext cx="6937022" cy="36195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reference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720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1" y="6210657"/>
            <a:ext cx="6937022" cy="36195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reference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6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ck Background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AL_LOGO_REV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1628" y="6194777"/>
            <a:ext cx="1281887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703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1" y="6189666"/>
            <a:ext cx="9144001" cy="39510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solidFill>
                <a:schemeClr val="bg2">
                  <a:lumMod val="90000"/>
                </a:schemeClr>
              </a:solidFill>
              <a:effectLst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44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0012"/>
            <a:ext cx="8229600" cy="48196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5" name="Picture 4" descr="AAL_LOGO_transparent-bkgrnd.pn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2444" y="6205468"/>
            <a:ext cx="1264356" cy="379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140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charset="2"/>
        <a:buChar char="§"/>
        <a:defRPr sz="28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charset="2"/>
        <a:buChar char="§"/>
        <a:defRPr sz="24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tx1">
            <a:lumMod val="65000"/>
            <a:lumOff val="35000"/>
          </a:schemeClr>
        </a:buClr>
        <a:buFont typeface="Wingdings" charset="2"/>
        <a:buChar char="§"/>
        <a:defRPr sz="24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tx1">
            <a:lumMod val="65000"/>
            <a:lumOff val="35000"/>
          </a:schemeClr>
        </a:buClr>
        <a:buFont typeface="Arial"/>
        <a:buChar char="–"/>
        <a:defRPr sz="24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tx1">
            <a:lumMod val="65000"/>
            <a:lumOff val="35000"/>
          </a:schemeClr>
        </a:buClr>
        <a:buFont typeface="Arial"/>
        <a:buChar char="»"/>
        <a:defRPr sz="24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nimh&amp;source=images&amp;cd=&amp;cad=rja&amp;docid=k7RScuv94gzJNM&amp;tbnid=oZJisWN0hYYk0M:&amp;ved=0CAUQjRw&amp;url=http://commons.wikimedia.org/wiki/File:US-NIH-NIMH-Logo.svg&amp;ei=W2GRUYWUN4G1iwLn04CQBQ&amp;bvm=bv.46471029,d.cGE&amp;psig=AFQjCNEGOOQ6vEk-ojqPVKECQUpWTX7drg&amp;ust=1368568536954720" TargetMode="External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simplythebest.net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0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owningthestagecoach.blogspot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09601" y="833438"/>
            <a:ext cx="7315200" cy="1295400"/>
          </a:xfrm>
          <a:prstGeom prst="rect">
            <a:avLst/>
          </a:prstGeom>
          <a:gradFill flip="none" rotWithShape="1">
            <a:gsLst>
              <a:gs pos="50000">
                <a:schemeClr val="tx2">
                  <a:lumMod val="50000"/>
                </a:schemeClr>
              </a:gs>
              <a:gs pos="98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7" name="Text Box 5"/>
          <p:cNvSpPr txBox="1">
            <a:spLocks noChangeArrowheads="1"/>
          </p:cNvSpPr>
          <p:nvPr/>
        </p:nvSpPr>
        <p:spPr bwMode="auto">
          <a:xfrm>
            <a:off x="609601" y="762000"/>
            <a:ext cx="4191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CC66"/>
                </a:solidFill>
                <a:effectLst/>
                <a:latin typeface="Calibri" pitchFamily="34" charset="0"/>
                <a:cs typeface="Arial" pitchFamily="34" charset="0"/>
              </a:rPr>
              <a:t>Mentoring the mentors workshop for HIV researchers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CC66"/>
                </a:solidFill>
                <a:effectLst/>
                <a:latin typeface="Times New Roman" pitchFamily="18" charset="0"/>
                <a:cs typeface="Arial" pitchFamily="34" charset="0"/>
              </a:rPr>
              <a:t/>
            </a:r>
            <a:b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CC66"/>
                </a:solidFill>
                <a:effectLst/>
                <a:latin typeface="Times New Roman" pitchFamily="18" charset="0"/>
                <a:cs typeface="Arial" pitchFamily="34" charset="0"/>
              </a:rPr>
            </a:b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CC66"/>
                </a:solidFill>
                <a:effectLst/>
                <a:latin typeface="Calibri" pitchFamily="34" charset="0"/>
                <a:cs typeface="Arial" pitchFamily="34" charset="0"/>
              </a:rPr>
              <a:t>May 18-19, 2015, San Francisco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609600" y="1846263"/>
            <a:ext cx="7315200" cy="287337"/>
          </a:xfrm>
          <a:prstGeom prst="rect">
            <a:avLst/>
          </a:prstGeom>
          <a:solidFill>
            <a:srgbClr val="32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Calibri" pitchFamily="34" charset="0"/>
                <a:cs typeface="Arial" pitchFamily="34" charset="0"/>
              </a:rPr>
              <a:t>For mentors interested in nurturing early career investigators from diverse backgrounds in HIV research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FFFFCC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0" name="Picture 6" descr="http://t2.gstatic.com/images?q=tbn:ANd9GcS2vU2FsxFQZtBoa7H1o1R-jKZV7h2NM54DWfyOJIdNWDN5yKE-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72263" y="909638"/>
            <a:ext cx="1042416" cy="762000"/>
          </a:xfrm>
          <a:prstGeom prst="rect">
            <a:avLst/>
          </a:prstGeom>
          <a:noFill/>
        </p:spPr>
      </p:pic>
      <p:pic>
        <p:nvPicPr>
          <p:cNvPr id="8" name="Picture 7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19494" y="1371600"/>
            <a:ext cx="809906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2" descr="120786"/>
          <p:cNvPicPr>
            <a:picLocks noChangeAspect="1" noChangeArrowheads="1"/>
          </p:cNvPicPr>
          <p:nvPr/>
        </p:nvPicPr>
        <p:blipFill>
          <a:blip r:embed="rId6" cstate="print"/>
          <a:srcRect l="1985" t="86507" r="81141" b="3142"/>
          <a:stretch>
            <a:fillRect/>
          </a:stretch>
        </p:blipFill>
        <p:spPr bwMode="auto">
          <a:xfrm>
            <a:off x="4876800" y="990600"/>
            <a:ext cx="832757" cy="685800"/>
          </a:xfrm>
          <a:prstGeom prst="rect">
            <a:avLst/>
          </a:prstGeom>
          <a:noFill/>
        </p:spPr>
      </p:pic>
      <p:pic>
        <p:nvPicPr>
          <p:cNvPr id="16" name="irc_mi" descr="http://www.ucsf.edu/sites/default/files/legacy_files/ucsf_sig_rgb.jpg"/>
          <p:cNvPicPr/>
          <p:nvPr/>
        </p:nvPicPr>
        <p:blipFill>
          <a:blip r:embed="rId7" cstate="print"/>
          <a:srcRect l="12012" t="11494" r="7791" b="10324"/>
          <a:stretch>
            <a:fillRect/>
          </a:stretch>
        </p:blipFill>
        <p:spPr bwMode="auto">
          <a:xfrm>
            <a:off x="5810250" y="795338"/>
            <a:ext cx="8001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2286000" y="2551814"/>
            <a:ext cx="4572000" cy="372409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chemeClr val="bg1">
                  <a:lumMod val="50000"/>
                </a:schemeClr>
              </a:buClr>
              <a:defRPr/>
            </a:pPr>
            <a:r>
              <a:rPr lang="en-US" sz="3200" kern="0" dirty="0" smtClean="0">
                <a:latin typeface="Arial" pitchFamily="34" charset="0"/>
                <a:cs typeface="Arial" pitchFamily="34" charset="0"/>
              </a:rPr>
              <a:t>Giving and Receiving Feedback</a:t>
            </a:r>
          </a:p>
          <a:p>
            <a:pPr>
              <a:buClr>
                <a:schemeClr val="bg1">
                  <a:lumMod val="50000"/>
                </a:schemeClr>
              </a:buClr>
              <a:defRPr/>
            </a:pPr>
            <a:endParaRPr lang="en-US" kern="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bg1">
                  <a:lumMod val="50000"/>
                </a:schemeClr>
              </a:buClr>
              <a:defRPr/>
            </a:pPr>
            <a:endParaRPr lang="en-US" kern="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bg1">
                  <a:lumMod val="50000"/>
                </a:schemeClr>
              </a:buClr>
              <a:defRPr/>
            </a:pPr>
            <a:r>
              <a:rPr lang="en-US" sz="2800" kern="0" dirty="0" smtClean="0">
                <a:latin typeface="Arial" pitchFamily="34" charset="0"/>
                <a:cs typeface="Arial" pitchFamily="34" charset="0"/>
              </a:rPr>
              <a:t>May 18, 2015</a:t>
            </a:r>
          </a:p>
          <a:p>
            <a:pPr>
              <a:buClr>
                <a:schemeClr val="bg1">
                  <a:lumMod val="50000"/>
                </a:schemeClr>
              </a:buClr>
              <a:defRPr/>
            </a:pPr>
            <a:endParaRPr lang="en-US" kern="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bg1">
                  <a:lumMod val="50000"/>
                </a:schemeClr>
              </a:buClr>
              <a:defRPr/>
            </a:pPr>
            <a:endParaRPr lang="en-US" kern="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bg1">
                  <a:lumMod val="50000"/>
                </a:schemeClr>
              </a:buClr>
              <a:defRPr/>
            </a:pPr>
            <a:r>
              <a:rPr lang="en-US" sz="2400" kern="0" dirty="0" smtClean="0">
                <a:latin typeface="Arial" pitchFamily="34" charset="0"/>
                <a:cs typeface="Arial" pitchFamily="34" charset="0"/>
              </a:rPr>
              <a:t>Clyde Evans, PhD</a:t>
            </a:r>
          </a:p>
          <a:p>
            <a:pPr>
              <a:buClr>
                <a:schemeClr val="bg1">
                  <a:lumMod val="50000"/>
                </a:schemeClr>
              </a:buClr>
              <a:defRPr/>
            </a:pPr>
            <a:r>
              <a:rPr lang="en-US" sz="2400" kern="0" dirty="0" smtClean="0">
                <a:latin typeface="Arial" pitchFamily="34" charset="0"/>
                <a:cs typeface="Arial" pitchFamily="34" charset="0"/>
              </a:rPr>
              <a:t>President</a:t>
            </a:r>
          </a:p>
          <a:p>
            <a:pPr>
              <a:buClr>
                <a:schemeClr val="bg1">
                  <a:lumMod val="50000"/>
                </a:schemeClr>
              </a:buClr>
              <a:defRPr/>
            </a:pPr>
            <a:r>
              <a:rPr lang="en-US" sz="2400" kern="0" dirty="0" smtClean="0">
                <a:latin typeface="Arial" pitchFamily="34" charset="0"/>
                <a:cs typeface="Arial" pitchFamily="34" charset="0"/>
              </a:rPr>
              <a:t>CE Consulting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 smtClean="0"/>
              <a:t>Feedback Exercise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525963"/>
          </a:xfrm>
        </p:spPr>
        <p:txBody>
          <a:bodyPr/>
          <a:lstStyle/>
          <a:p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en-US" alt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Recall a </a:t>
            </a:r>
            <a:r>
              <a:rPr lang="en-US" alt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memorable </a:t>
            </a:r>
            <a:r>
              <a:rPr lang="en-US" alt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feedback experience </a:t>
            </a:r>
          </a:p>
          <a:p>
            <a:pPr>
              <a:buFontTx/>
              <a:buNone/>
            </a:pP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Tx/>
              <a:buNone/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You get to say what “memorable” means.</a:t>
            </a:r>
          </a:p>
        </p:txBody>
      </p:sp>
    </p:spTree>
    <p:extLst>
      <p:ext uri="{BB962C8B-B14F-4D97-AF65-F5344CB8AC3E}">
        <p14:creationId xmlns:p14="http://schemas.microsoft.com/office/powerpoint/2010/main" val="3851054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 smtClean="0"/>
              <a:t>Feedback Exercise Debrief: Part 1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525963"/>
          </a:xfrm>
        </p:spPr>
        <p:txBody>
          <a:bodyPr/>
          <a:lstStyle/>
          <a:p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Was it giving or receiving?</a:t>
            </a:r>
          </a:p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What made it </a:t>
            </a:r>
            <a:r>
              <a:rPr lang="en-US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memorable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What, if anything, could have made it better?</a:t>
            </a:r>
          </a:p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What did you personally take away about feedback from that experience?</a:t>
            </a:r>
          </a:p>
          <a:p>
            <a:r>
              <a:rPr lang="en-US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Discuss in pairs</a:t>
            </a:r>
          </a:p>
          <a:p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415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/>
              <a:t>Feedback Exercise Debrief: Part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 small groups, convert your </a:t>
            </a:r>
            <a:r>
              <a:rPr lang="en-US" b="1" dirty="0" smtClean="0"/>
              <a:t>lessons learned </a:t>
            </a:r>
            <a:r>
              <a:rPr lang="en-US" dirty="0" smtClean="0"/>
              <a:t>into </a:t>
            </a:r>
            <a:r>
              <a:rPr lang="en-US" b="1" dirty="0" smtClean="0"/>
              <a:t>tips and guidelines for giving feedback</a:t>
            </a:r>
            <a:endParaRPr lang="en-US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sz="3200" b="1" dirty="0" smtClean="0"/>
              <a:t>	</a:t>
            </a:r>
            <a:r>
              <a:rPr lang="en-US" sz="3200" b="1" u="sng" dirty="0" smtClean="0"/>
              <a:t>DOs</a:t>
            </a:r>
            <a:r>
              <a:rPr lang="en-US" sz="3200" b="1" dirty="0" smtClean="0"/>
              <a:t>                              </a:t>
            </a:r>
            <a:r>
              <a:rPr lang="en-US" sz="3200" b="1" u="sng" dirty="0" smtClean="0"/>
              <a:t>DON’Ts</a:t>
            </a:r>
          </a:p>
          <a:p>
            <a:pPr marL="0" indent="0">
              <a:buNone/>
            </a:pPr>
            <a:r>
              <a:rPr lang="en-US" dirty="0" smtClean="0"/>
              <a:t>	1.                                        1.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2.                                        2.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3.                                        3.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9976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en-US" dirty="0" smtClean="0"/>
              <a:t>Reflection 1</a:t>
            </a:r>
            <a:br>
              <a:rPr lang="en-US" altLang="en-US" dirty="0" smtClean="0"/>
            </a:br>
            <a:endParaRPr lang="en-US" altLang="en-US" dirty="0" smtClean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dirty="0"/>
              <a:t>How do you personally stack-up </a:t>
            </a:r>
            <a:r>
              <a:rPr lang="en-US" altLang="en-US" dirty="0" smtClean="0"/>
              <a:t>vis-à-vis </a:t>
            </a:r>
            <a:r>
              <a:rPr lang="en-US" altLang="en-US" dirty="0"/>
              <a:t>these DOs and DON’Ts</a:t>
            </a:r>
            <a:r>
              <a:rPr lang="en-US" altLang="en-US" dirty="0" smtClean="0"/>
              <a:t>?</a:t>
            </a:r>
          </a:p>
          <a:p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Do you see specific areas where you would like to improve?  </a:t>
            </a:r>
          </a:p>
          <a:p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How do you handle the “hard cases”?</a:t>
            </a:r>
          </a:p>
          <a:p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How do your decide when to give feedback and when to keep quiet?</a:t>
            </a:r>
          </a:p>
        </p:txBody>
      </p:sp>
    </p:spTree>
    <p:extLst>
      <p:ext uri="{BB962C8B-B14F-4D97-AF65-F5344CB8AC3E}">
        <p14:creationId xmlns:p14="http://schemas.microsoft.com/office/powerpoint/2010/main" val="33636693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pPr algn="ctr"/>
            <a:r>
              <a:rPr lang="en-US" dirty="0" smtClean="0"/>
              <a:t>Mini 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229600" cy="4525963"/>
          </a:xfrm>
        </p:spPr>
        <p:txBody>
          <a:bodyPr>
            <a:normAutofit fontScale="85000" lnSpcReduction="20000"/>
          </a:bodyPr>
          <a:lstStyle/>
          <a:p>
            <a:endParaRPr lang="en-US" sz="2800" i="1" dirty="0" smtClean="0"/>
          </a:p>
          <a:p>
            <a:endParaRPr lang="en-US" sz="2800" i="1" dirty="0" smtClean="0"/>
          </a:p>
          <a:p>
            <a:r>
              <a:rPr lang="en-US" sz="2800" i="1" dirty="0" smtClean="0"/>
              <a:t>Two colleagues, Dr. Maxim and Dr. Lao, have just presented their research results at a conference. A question from the audience challenges the pair’s conclusions. Dr. Maxim responds defensively because he “heard” and “experienced” the challenge as an attack. Dr. Lao jumps into the discussion with a very different attitude; she welcomes the challenge and is eager to debate the data that led to the conclusion. </a:t>
            </a:r>
          </a:p>
          <a:p>
            <a:endParaRPr lang="en-US" i="1" dirty="0" smtClean="0"/>
          </a:p>
          <a:p>
            <a:pPr>
              <a:buNone/>
            </a:pPr>
            <a:r>
              <a:rPr lang="en-US" dirty="0" smtClean="0"/>
              <a:t>					</a:t>
            </a:r>
            <a:r>
              <a:rPr lang="en-US" sz="2400" dirty="0" smtClean="0"/>
              <a:t>NIH Field Guide</a:t>
            </a:r>
          </a:p>
          <a:p>
            <a:pPr>
              <a:buNone/>
            </a:pPr>
            <a:r>
              <a:rPr lang="en-US" sz="2400" dirty="0" smtClean="0"/>
              <a:t>					Collaboration and Team Science</a:t>
            </a:r>
          </a:p>
          <a:p>
            <a:pPr>
              <a:buNone/>
            </a:pPr>
            <a:endParaRPr lang="en-US" sz="2800" i="1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Mini 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What feedback would you give if Dr. Lao were your mentee? What would you say?</a:t>
            </a:r>
          </a:p>
          <a:p>
            <a:endParaRPr lang="en-US" dirty="0" smtClean="0"/>
          </a:p>
          <a:p>
            <a:r>
              <a:rPr lang="en-US" dirty="0" smtClean="0"/>
              <a:t>What feedback would you give if Dr. Maxim were your mentee? </a:t>
            </a:r>
            <a:r>
              <a:rPr lang="en-US" dirty="0"/>
              <a:t>What would you say?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Feedback 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0194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 smtClean="0"/>
              <a:t>Reflection 2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1370013"/>
            <a:ext cx="8229600" cy="4840287"/>
          </a:xfrm>
        </p:spPr>
        <p:txBody>
          <a:bodyPr>
            <a:normAutofit/>
          </a:bodyPr>
          <a:lstStyle/>
          <a:p>
            <a:r>
              <a:rPr lang="en-US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would be the most </a:t>
            </a:r>
            <a:r>
              <a:rPr lang="en-US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meaningful or valuable feedback you </a:t>
            </a: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could receive from </a:t>
            </a:r>
            <a:r>
              <a:rPr lang="en-US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one of your </a:t>
            </a: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colleagues?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7200" y="6224588"/>
            <a:ext cx="6937375" cy="36195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2879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 smtClean="0"/>
              <a:t>Reflection 2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1370013"/>
            <a:ext cx="8229600" cy="4840287"/>
          </a:xfrm>
        </p:spPr>
        <p:txBody>
          <a:bodyPr>
            <a:normAutofit/>
          </a:bodyPr>
          <a:lstStyle/>
          <a:p>
            <a:r>
              <a:rPr lang="en-US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would be the most </a:t>
            </a:r>
            <a:r>
              <a:rPr lang="en-US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meaningful or valuable feedback you </a:t>
            </a: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could receive from </a:t>
            </a:r>
            <a:r>
              <a:rPr lang="en-US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one of your </a:t>
            </a: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colleagues?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would be the most meaningful or valuable feedback you could give your mentee?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7200" y="6224588"/>
            <a:ext cx="6937375" cy="36195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3620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 smtClean="0"/>
              <a:t>Reflection 2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1370013"/>
            <a:ext cx="8229600" cy="4840287"/>
          </a:xfrm>
        </p:spPr>
        <p:txBody>
          <a:bodyPr>
            <a:normAutofit lnSpcReduction="10000"/>
          </a:bodyPr>
          <a:lstStyle/>
          <a:p>
            <a:r>
              <a:rPr lang="en-US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would be the most </a:t>
            </a:r>
            <a:r>
              <a:rPr lang="en-US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meaningful or valuable feedback you </a:t>
            </a: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could receive from </a:t>
            </a:r>
            <a:r>
              <a:rPr lang="en-US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one of your </a:t>
            </a: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colleagues?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would be the most meaningful or valuable feedback you could give your mentee?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n-US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would be the most meaningful or valuable feedback you could receive from your mentor [answered by your mentee]?</a:t>
            </a: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7200" y="6224588"/>
            <a:ext cx="6937375" cy="36195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267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smtClean="0"/>
              <a:t>Working with Faculty Continuum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does literature/research say about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Good Feedback</a:t>
            </a:r>
          </a:p>
          <a:p>
            <a:endParaRPr lang="en-US" dirty="0"/>
          </a:p>
          <a:p>
            <a:r>
              <a:rPr lang="en-US" dirty="0" smtClean="0"/>
              <a:t>Bad Feedback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2038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458200" cy="12192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3700" smtClean="0"/>
              <a:t/>
            </a:r>
            <a:br>
              <a:rPr lang="en-US" sz="3700" smtClean="0"/>
            </a:br>
            <a:r>
              <a:rPr lang="en-US" sz="3000" smtClean="0"/>
              <a:t>Seven Characteristics of Effective Feedback</a:t>
            </a:r>
            <a:br>
              <a:rPr lang="en-US" sz="3000" smtClean="0"/>
            </a:br>
            <a:r>
              <a:rPr lang="en-US" sz="3000" smtClean="0"/>
              <a:t>(One Person’s List)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7467600" cy="4411663"/>
          </a:xfrm>
        </p:spPr>
        <p:txBody>
          <a:bodyPr/>
          <a:lstStyle/>
          <a:p>
            <a:pPr marL="839788" lvl="1" indent="-495300" eaLnBrk="1" hangingPunct="1">
              <a:buFont typeface="Wingdings" pitchFamily="2" charset="2"/>
              <a:buAutoNum type="arabicPeriod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Descriptive and non-evaluative</a:t>
            </a:r>
          </a:p>
          <a:p>
            <a:pPr marL="839788" lvl="1" indent="-495300" eaLnBrk="1" hangingPunct="1">
              <a:buFont typeface="Wingdings" pitchFamily="2" charset="2"/>
              <a:buAutoNum type="arabicPeriod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Specific</a:t>
            </a:r>
          </a:p>
          <a:p>
            <a:pPr marL="839788" lvl="1" indent="-495300" eaLnBrk="1" hangingPunct="1">
              <a:buFont typeface="Wingdings" pitchFamily="2" charset="2"/>
              <a:buAutoNum type="arabicPeriod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Behaviorally anchored</a:t>
            </a:r>
          </a:p>
          <a:p>
            <a:pPr marL="839788" lvl="1" indent="-495300" eaLnBrk="1" hangingPunct="1">
              <a:buFont typeface="Wingdings" pitchFamily="2" charset="2"/>
              <a:buAutoNum type="arabicPeriod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Well-timed</a:t>
            </a:r>
          </a:p>
          <a:p>
            <a:pPr marL="839788" lvl="1" indent="-495300" eaLnBrk="1" hangingPunct="1">
              <a:buFont typeface="Wingdings" pitchFamily="2" charset="2"/>
              <a:buAutoNum type="arabicPeriod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Limited in quantity</a:t>
            </a:r>
          </a:p>
          <a:p>
            <a:pPr marL="839788" lvl="1" indent="-495300" eaLnBrk="1" hangingPunct="1">
              <a:buFont typeface="Wingdings" pitchFamily="2" charset="2"/>
              <a:buAutoNum type="arabicPeriod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Positive as well as corrective</a:t>
            </a:r>
          </a:p>
          <a:p>
            <a:pPr marL="839788" lvl="1" indent="-495300" eaLnBrk="1" hangingPunct="1">
              <a:buFont typeface="Wingdings" pitchFamily="2" charset="2"/>
              <a:buAutoNum type="arabicPeriod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Anticipatory guidance</a:t>
            </a:r>
          </a:p>
          <a:p>
            <a:pPr marL="839788" lvl="1" indent="-495300" eaLnBrk="1" hangingPunct="1">
              <a:buFont typeface="Wingdings" pitchFamily="2" charset="2"/>
              <a:buChar char="l"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839788" lvl="1" indent="-495300" eaLnBrk="1" hangingPunct="1">
              <a:buFont typeface="Wingdings" pitchFamily="2" charset="2"/>
              <a:buChar char="l"/>
            </a:pP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Ende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J. Feedback in clinical medical education. JAMA:                   1983: 250:777-781.</a:t>
            </a:r>
          </a:p>
        </p:txBody>
      </p:sp>
      <p:pic>
        <p:nvPicPr>
          <p:cNvPr id="17412" name="Picture 4" descr="faculty phot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4200" y="2438400"/>
            <a:ext cx="1428750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5130743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9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931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7" grpId="0" build="allAtOnce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dirty="0" smtClean="0"/>
              <a:t>General Principles about Feedback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32609"/>
            <a:ext cx="63246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“Consistent, objective and timely feedback on performance is the educational intervention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Most likely to produce meaningful change</a:t>
            </a:r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in the behavior of professional trainees.”</a:t>
            </a:r>
          </a:p>
          <a:p>
            <a:pPr marL="457200" lvl="1" indent="0" algn="r" eaLnBrk="1" hangingPunct="1">
              <a:lnSpc>
                <a:spcPct val="90000"/>
              </a:lnSpc>
              <a:buNone/>
            </a:pPr>
            <a:r>
              <a:rPr lang="en-US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-Davis DA, 1992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“Feedback is second only to competency of faculty.”</a:t>
            </a:r>
          </a:p>
          <a:p>
            <a:pPr marL="457200" lvl="1" indent="0" algn="r" eaLnBrk="1" hangingPunct="1">
              <a:lnSpc>
                <a:spcPct val="90000"/>
              </a:lnSpc>
              <a:buNone/>
            </a:pPr>
            <a:r>
              <a:rPr lang="en-US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alt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Wolverton</a:t>
            </a:r>
            <a:r>
              <a:rPr lang="en-US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S, Bosworth M. 1985.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Fam</a:t>
            </a:r>
            <a:r>
              <a:rPr lang="en-US" alt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Medicine clerkship at Duke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Feedback lowest rated by students over 10-year period</a:t>
            </a:r>
          </a:p>
          <a:p>
            <a:pPr marL="457200" lvl="1" indent="0" algn="r">
              <a:lnSpc>
                <a:spcPct val="90000"/>
              </a:lnSpc>
              <a:buNone/>
            </a:pPr>
            <a:r>
              <a:rPr lang="en-US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alt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Kaprielian</a:t>
            </a:r>
            <a:r>
              <a:rPr lang="en-US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VS, </a:t>
            </a:r>
            <a:r>
              <a:rPr lang="en-US" alt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Gradison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M. 1998. 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7652" name="Picture 5" descr="UTHSC-H SMDEP Participants 2007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695450"/>
            <a:ext cx="2228850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938204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23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3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7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319585" y="31845"/>
            <a:ext cx="8382000" cy="1143000"/>
          </a:xfrm>
        </p:spPr>
        <p:txBody>
          <a:bodyPr>
            <a:normAutofit/>
          </a:bodyPr>
          <a:lstStyle/>
          <a:p>
            <a:pPr algn="ctr"/>
            <a:r>
              <a:rPr lang="en-US" altLang="en-US" sz="3600" dirty="0" smtClean="0"/>
              <a:t>General Principles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827" y="1676400"/>
            <a:ext cx="8229600" cy="4819650"/>
          </a:xfrm>
        </p:spPr>
        <p:txBody>
          <a:bodyPr>
            <a:normAutofit/>
          </a:bodyPr>
          <a:lstStyle/>
          <a:p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Manner in which feedback is given strongly affected perceptions of helpfulness</a:t>
            </a:r>
          </a:p>
          <a:p>
            <a:pPr lvl="1"/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Feedback given supportively </a:t>
            </a:r>
          </a:p>
          <a:p>
            <a:pPr lvl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Being gentle and not hitting someone over the head with their mistakes</a:t>
            </a:r>
          </a:p>
          <a:p>
            <a:pPr marL="457200" lvl="1" indent="0">
              <a:buNone/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altLang="en-US" sz="1800" dirty="0" err="1"/>
              <a:t>Hewson</a:t>
            </a:r>
            <a:r>
              <a:rPr lang="en-US" altLang="en-US" sz="1800" dirty="0"/>
              <a:t> MG &amp; Little ML. 1998</a:t>
            </a:r>
            <a:endParaRPr lang="en-US" alt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6039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/>
          <a:lstStyle/>
          <a:p>
            <a:pPr algn="ctr"/>
            <a:r>
              <a:rPr lang="en-US" altLang="en-US" sz="3400" dirty="0" smtClean="0"/>
              <a:t>Unhelpful Feedback Techniques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altLang="en-US" sz="2400" dirty="0" smtClean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lnSpcReduction="10000"/>
          </a:bodyPr>
          <a:lstStyle/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based on different goals than the other person’s</a:t>
            </a:r>
          </a:p>
          <a:p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from someone who projected his/her own issues onto the other person</a:t>
            </a:r>
          </a:p>
          <a:p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perceived as personal judgments</a:t>
            </a:r>
          </a:p>
          <a:p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 public setting</a:t>
            </a:r>
          </a:p>
          <a:p>
            <a:pPr marL="0" indent="0">
              <a:buNone/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en-US" sz="1800" dirty="0" err="1"/>
              <a:t>Hewson</a:t>
            </a:r>
            <a:r>
              <a:rPr lang="en-US" altLang="en-US" sz="1800" dirty="0"/>
              <a:t> &amp; Little</a:t>
            </a:r>
            <a:endParaRPr lang="en-US" alt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6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altLang="en-US" sz="4000" dirty="0" smtClean="0"/>
              <a:t>Helpful Feedback Strategies</a:t>
            </a:r>
            <a:endParaRPr lang="en-US" altLang="en-US" dirty="0" smtClean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Identify learning objectives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Provide orientation during first encounter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Make environment “safe”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Assess performance, not person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Respond to learner’s self assessment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Be objective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3796" name="Picture 2" descr="C:\Documents and Settings\Poneill1\Local Settings\Temporary Internet Files\Content.IE5\97NDVX1V\MP900444507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648200"/>
            <a:ext cx="2209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878967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1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1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1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1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8" grpId="0"/>
      <p:bldP spid="121859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543800" cy="1295400"/>
          </a:xfrm>
        </p:spPr>
        <p:txBody>
          <a:bodyPr/>
          <a:lstStyle/>
          <a:p>
            <a:pPr algn="ctr" eaLnBrk="1" hangingPunct="1"/>
            <a:r>
              <a:rPr lang="en-US" altLang="en-US" sz="3600" dirty="0" smtClean="0"/>
              <a:t>More helpful strategies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7467600" cy="4953000"/>
          </a:xfrm>
        </p:spPr>
        <p:txBody>
          <a:bodyPr/>
          <a:lstStyle/>
          <a:p>
            <a:pPr eaLnBrk="1" hangingPunct="1"/>
            <a:r>
              <a:rPr lang="en-US" altLang="en-US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Begin with "I" statements </a:t>
            </a:r>
          </a:p>
          <a:p>
            <a:pPr eaLnBrk="1" hangingPunct="1"/>
            <a:r>
              <a:rPr lang="en-US" altLang="en-US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Balance negative &amp; positive</a:t>
            </a:r>
          </a:p>
          <a:p>
            <a:pPr eaLnBrk="1" hangingPunct="1"/>
            <a:r>
              <a:rPr lang="en-US" altLang="en-US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Anchor feedback to common goals </a:t>
            </a:r>
          </a:p>
          <a:p>
            <a:pPr eaLnBrk="1" hangingPunct="1"/>
            <a:r>
              <a:rPr lang="en-US" altLang="en-US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for two-way communication</a:t>
            </a:r>
          </a:p>
          <a:p>
            <a:pPr eaLnBrk="1" hangingPunct="1"/>
            <a:r>
              <a:rPr lang="en-US" altLang="en-US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Feedback must be </a:t>
            </a:r>
            <a:r>
              <a:rPr lang="en-US" altLang="en-US" sz="3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actionable</a:t>
            </a:r>
          </a:p>
          <a:p>
            <a:pPr eaLnBrk="1" hangingPunct="1"/>
            <a:r>
              <a:rPr lang="en-US" altLang="en-US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Feedback must be </a:t>
            </a:r>
            <a:r>
              <a:rPr lang="en-US" altLang="en-US" sz="3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valuable</a:t>
            </a:r>
          </a:p>
        </p:txBody>
      </p:sp>
      <p:pic>
        <p:nvPicPr>
          <p:cNvPr id="34820" name="Picture 7" descr="C:\Documents and Settings\Poneill1\Local Settings\Temporary Internet Files\Content.IE5\IMR661Z0\MP900409504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267200"/>
            <a:ext cx="1095375" cy="162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219235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  <p:bldP spid="10240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pPr algn="ctr"/>
            <a:r>
              <a:rPr lang="en-US" altLang="en-US" sz="3400" dirty="0" smtClean="0"/>
              <a:t>Helpful Feedback Strategies cont’d</a:t>
            </a:r>
            <a:br>
              <a:rPr lang="en-US" altLang="en-US" sz="3400" dirty="0" smtClean="0"/>
            </a:br>
            <a:endParaRPr lang="en-US" altLang="en-US" sz="2400" dirty="0" smtClean="0"/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650383" y="1728988"/>
            <a:ext cx="5181600" cy="4525963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alt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Give as soon after event/incident as possible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alt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Start with what went well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alt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Try to give one-to-one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alt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Focus upon observed behavior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altLang="en-US" sz="3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Explore alternative behaviors with trainee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en-US" sz="2200" dirty="0" smtClean="0"/>
              <a:t>Donnelly </a:t>
            </a:r>
            <a:r>
              <a:rPr lang="en-US" altLang="en-US" sz="2200" dirty="0"/>
              <a:t>&amp; Kirk </a:t>
            </a:r>
            <a:endParaRPr lang="en-US" alt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9940" name="Picture 2" descr="C:\Documents and Settings\Poneill1\Local Settings\Temporary Internet Files\Content.IE5\97NDVX1V\MP900443424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899025"/>
            <a:ext cx="1833563" cy="122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602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400" dirty="0"/>
              <a:t>Helpful Feedback Strategies cont’d</a:t>
            </a:r>
            <a:br>
              <a:rPr lang="en-US" altLang="en-US" sz="4400" dirty="0"/>
            </a:br>
            <a:endParaRPr lang="en-US" altLang="en-US" sz="4100" dirty="0" smtClean="0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7467600" cy="4724400"/>
          </a:xfrm>
        </p:spPr>
        <p:txBody>
          <a:bodyPr/>
          <a:lstStyle/>
          <a:p>
            <a:pPr eaLnBrk="1" hangingPunct="1"/>
            <a:r>
              <a:rPr lang="en-US" alt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Brief </a:t>
            </a:r>
          </a:p>
          <a:p>
            <a:pPr eaLnBrk="1" hangingPunct="1"/>
            <a:r>
              <a:rPr lang="en-US" alt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Trustworthy and honest</a:t>
            </a:r>
          </a:p>
          <a:p>
            <a:pPr eaLnBrk="1" hangingPunct="1"/>
            <a:endParaRPr lang="en-US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Private</a:t>
            </a:r>
          </a:p>
          <a:p>
            <a:pPr eaLnBrk="1" hangingPunct="1"/>
            <a:endParaRPr lang="en-US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Normal part of teaching/learning process </a:t>
            </a:r>
          </a:p>
          <a:p>
            <a:pPr eaLnBrk="1" hangingPunct="1"/>
            <a:endParaRPr lang="en-US" alt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Provide for follow-up </a:t>
            </a:r>
          </a:p>
          <a:p>
            <a:pPr eaLnBrk="1" hangingPunct="1"/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07264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3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3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3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3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3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3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3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6" grpId="0"/>
      <p:bldP spid="103427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Getting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An old adage – “You don’t ask, you don’t get.” If a boss doesn’t give feedback, shame on her/him.</a:t>
            </a:r>
            <a:r>
              <a:rPr lang="en-US" dirty="0"/>
              <a:t>  </a:t>
            </a:r>
            <a:r>
              <a:rPr lang="en-US" b="1" dirty="0"/>
              <a:t>If you don’t ask for it, shame on you.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   * Evaluate Yourself – think about your own view first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   * Pick Your Spots – know when and where to ask </a:t>
            </a:r>
            <a:r>
              <a:rPr lang="en-US" b="1" dirty="0" smtClean="0"/>
              <a:t>	     	each </a:t>
            </a:r>
            <a:r>
              <a:rPr lang="en-US" b="1" dirty="0"/>
              <a:t>person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   * Make It Matter – don’t ask on everything, pick key </a:t>
            </a:r>
            <a:r>
              <a:rPr lang="en-US" b="1" dirty="0" smtClean="0"/>
              <a:t>	stuff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   * Get Specific – ask what worked and what to work </a:t>
            </a:r>
            <a:r>
              <a:rPr lang="en-US" b="1" dirty="0" smtClean="0"/>
              <a:t>	on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   * Offer Thanks – courtesy </a:t>
            </a:r>
            <a:r>
              <a:rPr lang="en-US" b="1" dirty="0" smtClean="0"/>
              <a:t>and appreciation go </a:t>
            </a:r>
            <a:r>
              <a:rPr lang="en-US" b="1" dirty="0"/>
              <a:t>a long </a:t>
            </a:r>
            <a:r>
              <a:rPr lang="en-US" b="1" dirty="0" smtClean="0"/>
              <a:t>	way in business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(Andrew </a:t>
            </a:r>
            <a:r>
              <a:rPr lang="en-US" dirty="0"/>
              <a:t>Bergin at </a:t>
            </a:r>
            <a:r>
              <a:rPr lang="en-US" u="sng" dirty="0">
                <a:hlinkClick r:id="rId2"/>
              </a:rPr>
              <a:t>http://owningthestagecoach.blogspot.com</a:t>
            </a:r>
            <a:r>
              <a:rPr lang="en-US" u="sng" dirty="0"/>
              <a:t>, </a:t>
            </a:r>
            <a:r>
              <a:rPr lang="en-US" dirty="0"/>
              <a:t>reproduced with permission.)</a:t>
            </a:r>
          </a:p>
        </p:txBody>
      </p:sp>
    </p:spTree>
    <p:extLst>
      <p:ext uri="{BB962C8B-B14F-4D97-AF65-F5344CB8AC3E}">
        <p14:creationId xmlns:p14="http://schemas.microsoft.com/office/powerpoint/2010/main" val="2383560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44575"/>
          </a:xfrm>
        </p:spPr>
        <p:txBody>
          <a:bodyPr/>
          <a:lstStyle/>
          <a:p>
            <a:pPr algn="ctr"/>
            <a:r>
              <a:rPr lang="en-US" u="sng" smtClean="0"/>
              <a:t>Working with Faculty Continuum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Feedback--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sharing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of information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Performance appraisal--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assessing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task achievement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Mentoring/coaching-personally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facilitating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individual success or advancement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Giving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Follow a time honored HR tip – “Feedback should be about a person’s performance or behavior, not about them as a person”.</a:t>
            </a:r>
            <a:r>
              <a:rPr lang="en-US" dirty="0"/>
              <a:t>  </a:t>
            </a:r>
            <a:r>
              <a:rPr lang="en-US" b="1" dirty="0"/>
              <a:t>Respect counts.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   * Be Prepared – avoid ‘shoot from the lip’ feedback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   * Be Specific – vague feedback gives </a:t>
            </a:r>
            <a:r>
              <a:rPr lang="en-US" b="1" dirty="0" smtClean="0"/>
              <a:t>one </a:t>
            </a:r>
            <a:r>
              <a:rPr lang="en-US" b="1" dirty="0"/>
              <a:t>nothing to </a:t>
            </a:r>
            <a:r>
              <a:rPr lang="en-US" b="1" dirty="0" smtClean="0"/>
              <a:t>	work </a:t>
            </a:r>
            <a:r>
              <a:rPr lang="en-US" b="1" dirty="0"/>
              <a:t>on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   * Ditch the Dump Truck – people can change 1 thing, </a:t>
            </a:r>
            <a:r>
              <a:rPr lang="en-US" b="1" dirty="0" smtClean="0"/>
              <a:t>	not </a:t>
            </a:r>
            <a:r>
              <a:rPr lang="en-US" b="1" dirty="0"/>
              <a:t>12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   * Focus on Facts – make it personal and you lose </a:t>
            </a:r>
            <a:r>
              <a:rPr lang="en-US" b="1" dirty="0" smtClean="0"/>
              <a:t>	credibility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   * Watch Your Language – substitute “and” for “but”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   * Refuse to Dance – don’t return emotion with </a:t>
            </a:r>
            <a:r>
              <a:rPr lang="en-US" b="1" dirty="0" smtClean="0"/>
              <a:t>	emotion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2095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Receiving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“Feedback is the breakfast of champions”.  Great performers use feedback to raise the level of their game.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   * Open Your Mind – don’t get stuck in </a:t>
            </a:r>
            <a:r>
              <a:rPr lang="en-US" b="1" dirty="0" smtClean="0"/>
              <a:t>	preconceptions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   * Listen Well – don’t </a:t>
            </a:r>
            <a:r>
              <a:rPr lang="en-US" b="1" dirty="0" smtClean="0"/>
              <a:t>interrupt; play </a:t>
            </a:r>
            <a:r>
              <a:rPr lang="en-US" b="1" dirty="0"/>
              <a:t>it back for clarity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   * Write It Down </a:t>
            </a:r>
            <a:r>
              <a:rPr lang="en-US" b="1" dirty="0" smtClean="0"/>
              <a:t>Afterwards </a:t>
            </a:r>
            <a:r>
              <a:rPr lang="en-US" b="1" dirty="0"/>
              <a:t>– what’s the use if you </a:t>
            </a:r>
            <a:r>
              <a:rPr lang="en-US" b="1" dirty="0" smtClean="0"/>
              <a:t>	can’t 	remember?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   * Gauge Its Relevance – to yourself and your role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   * Do Something With It – if you don’t apply it, don’t </a:t>
            </a:r>
            <a:r>
              <a:rPr lang="en-US" b="1" dirty="0" smtClean="0"/>
              <a:t>	ask </a:t>
            </a:r>
            <a:r>
              <a:rPr lang="en-US" b="1" dirty="0"/>
              <a:t>again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0936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ctr" eaLnBrk="1" hangingPunct="1"/>
            <a:r>
              <a:rPr lang="en-US" sz="4000" b="1" u="sng" smtClean="0">
                <a:solidFill>
                  <a:srgbClr val="006600"/>
                </a:solidFill>
              </a:rPr>
              <a:t>360 Degree Feedback</a:t>
            </a:r>
          </a:p>
        </p:txBody>
      </p:sp>
      <p:graphicFrame>
        <p:nvGraphicFramePr>
          <p:cNvPr id="15380" name="Group 20"/>
          <p:cNvGraphicFramePr>
            <a:graphicFrameLocks noGrp="1"/>
          </p:cNvGraphicFramePr>
          <p:nvPr/>
        </p:nvGraphicFramePr>
        <p:xfrm>
          <a:off x="1524000" y="1905000"/>
          <a:ext cx="6096000" cy="4064000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203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Public Self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FE0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Blind Spots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203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Hidden Self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Unconscious Self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</a:tr>
            </a:tbl>
          </a:graphicData>
        </a:graphic>
      </p:graphicFrame>
      <p:sp>
        <p:nvSpPr>
          <p:cNvPr id="25614" name="Text Box 21"/>
          <p:cNvSpPr txBox="1">
            <a:spLocks noChangeArrowheads="1"/>
          </p:cNvSpPr>
          <p:nvPr/>
        </p:nvSpPr>
        <p:spPr bwMode="auto">
          <a:xfrm>
            <a:off x="2133600" y="1600200"/>
            <a:ext cx="2514600" cy="369888"/>
          </a:xfrm>
          <a:prstGeom prst="rect">
            <a:avLst/>
          </a:prstGeom>
          <a:noFill/>
          <a:ln w="412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u="sng">
                <a:ea typeface="ＭＳ Ｐゴシック"/>
                <a:cs typeface="ＭＳ Ｐゴシック"/>
              </a:rPr>
              <a:t>Known to Self</a:t>
            </a:r>
          </a:p>
        </p:txBody>
      </p:sp>
      <p:sp>
        <p:nvSpPr>
          <p:cNvPr id="25615" name="Text Box 22"/>
          <p:cNvSpPr txBox="1">
            <a:spLocks noChangeArrowheads="1"/>
          </p:cNvSpPr>
          <p:nvPr/>
        </p:nvSpPr>
        <p:spPr bwMode="auto">
          <a:xfrm>
            <a:off x="5181600" y="1600200"/>
            <a:ext cx="2514600" cy="366713"/>
          </a:xfrm>
          <a:prstGeom prst="rect">
            <a:avLst/>
          </a:prstGeom>
          <a:noFill/>
          <a:ln w="412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u="sng">
                <a:ea typeface="ＭＳ Ｐゴシック"/>
                <a:cs typeface="ＭＳ Ｐゴシック"/>
              </a:rPr>
              <a:t>Unknown to Self</a:t>
            </a:r>
          </a:p>
        </p:txBody>
      </p:sp>
      <p:sp>
        <p:nvSpPr>
          <p:cNvPr id="25616" name="Text Box 23"/>
          <p:cNvSpPr txBox="1">
            <a:spLocks noChangeArrowheads="1"/>
          </p:cNvSpPr>
          <p:nvPr/>
        </p:nvSpPr>
        <p:spPr bwMode="auto">
          <a:xfrm rot="-5400000">
            <a:off x="145257" y="2445543"/>
            <a:ext cx="2514600" cy="366713"/>
          </a:xfrm>
          <a:prstGeom prst="rect">
            <a:avLst/>
          </a:prstGeom>
          <a:noFill/>
          <a:ln w="412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u="sng">
                <a:ea typeface="ＭＳ Ｐゴシック"/>
                <a:cs typeface="ＭＳ Ｐゴシック"/>
              </a:rPr>
              <a:t>Known to Others</a:t>
            </a:r>
          </a:p>
        </p:txBody>
      </p:sp>
      <p:sp>
        <p:nvSpPr>
          <p:cNvPr id="25617" name="Text Box 24"/>
          <p:cNvSpPr txBox="1">
            <a:spLocks noChangeArrowheads="1"/>
          </p:cNvSpPr>
          <p:nvPr/>
        </p:nvSpPr>
        <p:spPr bwMode="auto">
          <a:xfrm rot="-5400000">
            <a:off x="145257" y="4502943"/>
            <a:ext cx="2514600" cy="366713"/>
          </a:xfrm>
          <a:prstGeom prst="rect">
            <a:avLst/>
          </a:prstGeom>
          <a:noFill/>
          <a:ln w="412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u="sng">
                <a:ea typeface="ＭＳ Ｐゴシック"/>
                <a:cs typeface="ＭＳ Ｐゴシック"/>
              </a:rPr>
              <a:t>Unknown to Others</a:t>
            </a:r>
          </a:p>
        </p:txBody>
      </p:sp>
      <p:sp>
        <p:nvSpPr>
          <p:cNvPr id="25618" name="Text Box 25"/>
          <p:cNvSpPr txBox="1">
            <a:spLocks noChangeArrowheads="1"/>
          </p:cNvSpPr>
          <p:nvPr/>
        </p:nvSpPr>
        <p:spPr bwMode="auto">
          <a:xfrm>
            <a:off x="3429000" y="6096000"/>
            <a:ext cx="4267200" cy="519113"/>
          </a:xfrm>
          <a:prstGeom prst="rect">
            <a:avLst/>
          </a:prstGeom>
          <a:noFill/>
          <a:ln w="412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u="sng">
                <a:solidFill>
                  <a:srgbClr val="660066"/>
                </a:solidFill>
                <a:ea typeface="ＭＳ Ｐゴシック"/>
                <a:cs typeface="ＭＳ Ｐゴシック"/>
              </a:rPr>
              <a:t>Johari’s Window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Take Away Lessons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What would make </a:t>
            </a:r>
            <a:r>
              <a:rPr lang="en-US" b="1" dirty="0" smtClean="0"/>
              <a:t>YOU </a:t>
            </a:r>
            <a:r>
              <a:rPr lang="en-US" dirty="0" smtClean="0"/>
              <a:t>better at giving feedback?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1.</a:t>
            </a:r>
          </a:p>
          <a:p>
            <a:pPr marL="0" indent="0">
              <a:buNone/>
            </a:pPr>
            <a:r>
              <a:rPr lang="en-US" dirty="0" smtClean="0"/>
              <a:t>2.</a:t>
            </a:r>
          </a:p>
          <a:p>
            <a:pPr marL="0" indent="0">
              <a:buNone/>
            </a:pPr>
            <a:r>
              <a:rPr lang="en-US" dirty="0" smtClean="0"/>
              <a:t>3.</a:t>
            </a:r>
          </a:p>
          <a:p>
            <a:pPr marL="0" indent="0">
              <a:buNone/>
            </a:pPr>
            <a:r>
              <a:rPr lang="en-US" dirty="0" smtClean="0"/>
              <a:t>4.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595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smtClean="0"/>
              <a:t>My Assumptions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You know more than you realize.  </a:t>
            </a:r>
          </a:p>
          <a:p>
            <a:endParaRPr lang="en-US" smtClean="0">
              <a:latin typeface="Arial" pitchFamily="34" charset="0"/>
              <a:cs typeface="Arial" pitchFamily="34" charset="0"/>
            </a:endParaRP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Let’s build on that and enhance it so you can be more intentional/planful/strategic.</a:t>
            </a:r>
          </a:p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smtClean="0"/>
              <a:t>Two questions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>
                <a:latin typeface="Arial" pitchFamily="34" charset="0"/>
                <a:cs typeface="Arial" pitchFamily="34" charset="0"/>
              </a:rPr>
              <a:t>1.	How many of you 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receive </a:t>
            </a:r>
            <a:r>
              <a:rPr lang="en-US" smtClean="0">
                <a:latin typeface="Arial" pitchFamily="34" charset="0"/>
                <a:cs typeface="Arial" pitchFamily="34" charset="0"/>
              </a:rPr>
              <a:t>good, consistent feedback from the people with whom you currently work?</a:t>
            </a:r>
          </a:p>
          <a:p>
            <a:pPr>
              <a:buFontTx/>
              <a:buNone/>
            </a:pPr>
            <a:r>
              <a:rPr lang="en-US" smtClean="0">
                <a:latin typeface="Arial" pitchFamily="34" charset="0"/>
                <a:cs typeface="Arial" pitchFamily="34" charset="0"/>
              </a:rPr>
              <a:t>2. How many of you 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give </a:t>
            </a:r>
            <a:r>
              <a:rPr lang="en-US" smtClean="0">
                <a:latin typeface="Arial" pitchFamily="34" charset="0"/>
                <a:cs typeface="Arial" pitchFamily="34" charset="0"/>
              </a:rPr>
              <a:t>good, consistent feedback to the people with whom you currently work?</a:t>
            </a:r>
          </a:p>
          <a:p>
            <a:endParaRPr lang="en-US" smtClean="0">
              <a:latin typeface="Arial" pitchFamily="34" charset="0"/>
              <a:cs typeface="Arial" pitchFamily="34" charset="0"/>
            </a:endParaRP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In each case, why do you think that is?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Feedback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Hold your hands just above your desk and try to recall the </a:t>
            </a:r>
            <a:r>
              <a:rPr lang="en-US" dirty="0" smtClean="0"/>
              <a:t>number of </a:t>
            </a:r>
            <a:r>
              <a:rPr lang="en-US" dirty="0"/>
              <a:t>times that you have received valuable feedback during the </a:t>
            </a:r>
            <a:r>
              <a:rPr lang="en-US" dirty="0" smtClean="0"/>
              <a:t>last 7 </a:t>
            </a:r>
            <a:r>
              <a:rPr lang="en-US" dirty="0"/>
              <a:t>days.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For each occasion that you RECEIVED valuable feedback, place </a:t>
            </a:r>
            <a:r>
              <a:rPr lang="en-US" dirty="0" smtClean="0"/>
              <a:t>one finger </a:t>
            </a:r>
            <a:r>
              <a:rPr lang="en-US" dirty="0"/>
              <a:t>of your left hand on the desk.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For each occasion that you have GIVEN valuable feedback, </a:t>
            </a:r>
            <a:r>
              <a:rPr lang="en-US" dirty="0" smtClean="0"/>
              <a:t>place one </a:t>
            </a:r>
            <a:r>
              <a:rPr lang="en-US" dirty="0"/>
              <a:t>finger of your right hand on your desk.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Now look at your fingers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Did you run out of fingers or are they still hovering in the air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Now look at your colleagues’ fingers.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32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FEEDBACK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What’s the first thing that comes to mind?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657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en-US" sz="4000" u="sng" smtClean="0"/>
              <a:t>How do you </a:t>
            </a:r>
            <a:r>
              <a:rPr lang="en-US" sz="4000" b="1" u="sng" smtClean="0"/>
              <a:t>really </a:t>
            </a:r>
            <a:r>
              <a:rPr lang="en-US" sz="4000" u="sng" smtClean="0"/>
              <a:t>feel about feedback?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lvl="1" eaLnBrk="1" hangingPunct="1"/>
            <a:endParaRPr lang="en-US" smtClean="0">
              <a:latin typeface="Arial" pitchFamily="34" charset="0"/>
              <a:cs typeface="Arial" pitchFamily="34" charset="0"/>
            </a:endParaRPr>
          </a:p>
          <a:p>
            <a:pPr lvl="1" eaLnBrk="1" hangingPunct="1"/>
            <a:endParaRPr lang="en-US" smtClean="0">
              <a:latin typeface="Arial" pitchFamily="34" charset="0"/>
              <a:cs typeface="Arial" pitchFamily="34" charset="0"/>
            </a:endParaRPr>
          </a:p>
          <a:p>
            <a:pPr lvl="1" eaLnBrk="1" hangingPunct="1">
              <a:buFontTx/>
              <a:buNone/>
            </a:pPr>
            <a:endParaRPr lang="en-US" smtClean="0">
              <a:latin typeface="Arial" pitchFamily="34" charset="0"/>
              <a:cs typeface="Arial" pitchFamily="34" charset="0"/>
            </a:endParaRPr>
          </a:p>
          <a:p>
            <a:pPr lvl="1"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60" name="Picture 1" descr="C:\Documents and Settings\Poneill1\Local Settings\Temporary Internet Files\Content.IE5\KWG1S6I5\MP900442411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2057400"/>
            <a:ext cx="5105400" cy="340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7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7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7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 smtClean="0"/>
              <a:t>Some Rhetorical Questions About Feedback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 feedback always negative? (Answer with your gut, not your brain.)</a:t>
            </a:r>
          </a:p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 feedback the same as criticism?</a:t>
            </a:r>
          </a:p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Does feedback always imply a superior-subordinate relationship?</a:t>
            </a:r>
          </a:p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Will someone accept negative feedback from you, if you’ve never given them positive feedback?</a:t>
            </a:r>
          </a:p>
          <a:p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34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1150</TotalTime>
  <Words>940</Words>
  <Application>Microsoft Office PowerPoint</Application>
  <PresentationFormat>On-screen Show (4:3)</PresentationFormat>
  <Paragraphs>222</Paragraphs>
  <Slides>33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PowerPoint Presentation</vt:lpstr>
      <vt:lpstr>Working with Faculty Continuum</vt:lpstr>
      <vt:lpstr>Working with Faculty Continuum</vt:lpstr>
      <vt:lpstr>My Assumptions</vt:lpstr>
      <vt:lpstr>Two questions</vt:lpstr>
      <vt:lpstr>Feedback Exercise</vt:lpstr>
      <vt:lpstr>FEEDBACK</vt:lpstr>
      <vt:lpstr>How do you really feel about feedback?</vt:lpstr>
      <vt:lpstr>Some Rhetorical Questions About Feedback</vt:lpstr>
      <vt:lpstr>Feedback Exercise</vt:lpstr>
      <vt:lpstr>Feedback Exercise Debrief: Part 1</vt:lpstr>
      <vt:lpstr>Feedback Exercise Debrief: Part 2</vt:lpstr>
      <vt:lpstr>Reflection 1 </vt:lpstr>
      <vt:lpstr>Mini Case Study</vt:lpstr>
      <vt:lpstr>Mini Case Study</vt:lpstr>
      <vt:lpstr>Feedback Video</vt:lpstr>
      <vt:lpstr>Reflection 2</vt:lpstr>
      <vt:lpstr>Reflection 2</vt:lpstr>
      <vt:lpstr>Reflection 2</vt:lpstr>
      <vt:lpstr>What does literature/research say about</vt:lpstr>
      <vt:lpstr> Seven Characteristics of Effective Feedback (One Person’s List)</vt:lpstr>
      <vt:lpstr>General Principles about Feedback</vt:lpstr>
      <vt:lpstr>General Principles cont’d</vt:lpstr>
      <vt:lpstr>Unhelpful Feedback Techniques </vt:lpstr>
      <vt:lpstr>Helpful Feedback Strategies</vt:lpstr>
      <vt:lpstr>More helpful strategies</vt:lpstr>
      <vt:lpstr>Helpful Feedback Strategies cont’d </vt:lpstr>
      <vt:lpstr>Helpful Feedback Strategies cont’d </vt:lpstr>
      <vt:lpstr>Getting Feedback</vt:lpstr>
      <vt:lpstr>Giving Feedback</vt:lpstr>
      <vt:lpstr>Receiving Feedback</vt:lpstr>
      <vt:lpstr>360 Degree Feedback</vt:lpstr>
      <vt:lpstr>Take Away Lessons</vt:lpstr>
    </vt:vector>
  </TitlesOfParts>
  <Company>Academy for Academic Leadership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Tobias Rodriguez</dc:creator>
  <cp:lastModifiedBy>May, Stephen</cp:lastModifiedBy>
  <cp:revision>107</cp:revision>
  <dcterms:created xsi:type="dcterms:W3CDTF">2011-06-08T19:59:52Z</dcterms:created>
  <dcterms:modified xsi:type="dcterms:W3CDTF">2015-05-04T16:38:47Z</dcterms:modified>
</cp:coreProperties>
</file>